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64" r:id="rId2"/>
    <p:sldId id="270" r:id="rId3"/>
    <p:sldId id="271" r:id="rId4"/>
    <p:sldId id="265" r:id="rId5"/>
    <p:sldId id="266" r:id="rId6"/>
    <p:sldId id="267" r:id="rId7"/>
    <p:sldId id="268"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111C36"/>
    <a:srgbClr val="122039"/>
    <a:srgbClr val="1F1F66"/>
    <a:srgbClr val="111D3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8"/>
    <p:restoredTop sz="81308" autoAdjust="0"/>
  </p:normalViewPr>
  <p:slideViewPr>
    <p:cSldViewPr snapToGrid="0" snapToObjects="1">
      <p:cViewPr varScale="1">
        <p:scale>
          <a:sx n="57" d="100"/>
          <a:sy n="57" d="100"/>
        </p:scale>
        <p:origin x="920" y="1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Christian Groups</c:v>
                </c:pt>
              </c:strCache>
            </c:strRef>
          </c:tx>
          <c:dPt>
            <c:idx val="0"/>
            <c:bubble3D val="0"/>
            <c:explosion val="1"/>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Pt>
            <c:idx val="3"/>
            <c:bubble3D val="0"/>
            <c:spPr>
              <a:solidFill>
                <a:schemeClr val="accent4"/>
              </a:solidFill>
              <a:ln>
                <a:noFill/>
              </a:ln>
              <a:effectLst>
                <a:outerShdw blurRad="63500" sx="102000" sy="102000" algn="ctr" rotWithShape="0">
                  <a:prstClr val="black">
                    <a:alpha val="20000"/>
                  </a:prstClr>
                </a:outerShdw>
              </a:effectLst>
            </c:spPr>
          </c:dPt>
          <c:dLbls>
            <c:dLbl>
              <c:idx val="0"/>
              <c:layout>
                <c:manualLayout>
                  <c:x val="0.0833333333333333"/>
                  <c:y val="0.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570987654320988"/>
                  <c:y val="-0.0826263467443918"/>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0216049382716049"/>
                  <c:y val="0.00295094095515685"/>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0787037037037038"/>
                  <c:y val="0.0501659962376665"/>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4"/>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CWGs in fomation</c:v>
                </c:pt>
                <c:pt idx="1">
                  <c:v>CWGs in contact</c:v>
                </c:pt>
                <c:pt idx="2">
                  <c:v>Other CWGs</c:v>
                </c:pt>
                <c:pt idx="3">
                  <c:v>CPSGs</c:v>
                </c:pt>
              </c:strCache>
            </c:strRef>
          </c:cat>
          <c:val>
            <c:numRef>
              <c:f>Sheet1!$B$2:$B$5</c:f>
              <c:numCache>
                <c:formatCode>General</c:formatCode>
                <c:ptCount val="4"/>
                <c:pt idx="0">
                  <c:v>53.0</c:v>
                </c:pt>
                <c:pt idx="1">
                  <c:v>243.0</c:v>
                </c:pt>
                <c:pt idx="2">
                  <c:v>100.0</c:v>
                </c:pt>
                <c:pt idx="3">
                  <c:v>47.0</c:v>
                </c:pt>
              </c:numCache>
            </c:numRef>
          </c:val>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Christian Groups</c:v>
                </c:pt>
              </c:strCache>
            </c:strRef>
          </c:tx>
          <c:dPt>
            <c:idx val="0"/>
            <c:bubble3D val="0"/>
            <c:explosion val="1"/>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Pt>
            <c:idx val="3"/>
            <c:bubble3D val="0"/>
            <c:spPr>
              <a:solidFill>
                <a:schemeClr val="accent4"/>
              </a:solidFill>
              <a:ln>
                <a:noFill/>
              </a:ln>
              <a:effectLst>
                <a:outerShdw blurRad="63500" sx="102000" sy="102000" algn="ctr" rotWithShape="0">
                  <a:prstClr val="black">
                    <a:alpha val="20000"/>
                  </a:prstClr>
                </a:outerShdw>
              </a:effectLst>
            </c:spPr>
          </c:dPt>
          <c:dLbls>
            <c:dLbl>
              <c:idx val="0"/>
              <c:layout>
                <c:manualLayout>
                  <c:x val="0.0833333333333333"/>
                  <c:y val="0.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570987654320988"/>
                  <c:y val="-0.0826263467443918"/>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0216049382716049"/>
                  <c:y val="0.00295094095515685"/>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0787037037037038"/>
                  <c:y val="0.0501659962376665"/>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4"/>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CWGs in fomation</c:v>
                </c:pt>
                <c:pt idx="1">
                  <c:v>CWGs in contact</c:v>
                </c:pt>
                <c:pt idx="2">
                  <c:v>Other CWGs</c:v>
                </c:pt>
                <c:pt idx="3">
                  <c:v>CPSGs</c:v>
                </c:pt>
              </c:strCache>
            </c:strRef>
          </c:cat>
          <c:val>
            <c:numRef>
              <c:f>Sheet1!$B$2:$B$5</c:f>
              <c:numCache>
                <c:formatCode>General</c:formatCode>
                <c:ptCount val="4"/>
                <c:pt idx="0">
                  <c:v>53.0</c:v>
                </c:pt>
                <c:pt idx="1">
                  <c:v>243.0</c:v>
                </c:pt>
                <c:pt idx="2">
                  <c:v>100.0</c:v>
                </c:pt>
                <c:pt idx="3">
                  <c:v>47.0</c:v>
                </c:pt>
              </c:numCache>
            </c:numRef>
          </c:val>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5C58F8-BDAC-4842-8180-293431591ACC}" type="datetimeFigureOut">
              <a:rPr lang="en-US" smtClean="0"/>
              <a:t>10/18/16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EF787D-F4D1-8A45-A10E-7A89B84B9F24}" type="slidenum">
              <a:rPr lang="en-US" smtClean="0"/>
              <a:t>‹#›</a:t>
            </a:fld>
            <a:endParaRPr lang="en-US"/>
          </a:p>
        </p:txBody>
      </p:sp>
    </p:spTree>
    <p:extLst>
      <p:ext uri="{BB962C8B-B14F-4D97-AF65-F5344CB8AC3E}">
        <p14:creationId xmlns:p14="http://schemas.microsoft.com/office/powerpoint/2010/main" val="40404274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EF787D-F4D1-8A45-A10E-7A89B84B9F24}" type="slidenum">
              <a:rPr lang="en-US" smtClean="0"/>
              <a:t>1</a:t>
            </a:fld>
            <a:endParaRPr lang="en-US"/>
          </a:p>
        </p:txBody>
      </p:sp>
    </p:spTree>
    <p:extLst>
      <p:ext uri="{BB962C8B-B14F-4D97-AF65-F5344CB8AC3E}">
        <p14:creationId xmlns:p14="http://schemas.microsoft.com/office/powerpoint/2010/main" val="407975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EF787D-F4D1-8A45-A10E-7A89B84B9F24}" type="slidenum">
              <a:rPr lang="en-US" smtClean="0"/>
              <a:t>2</a:t>
            </a:fld>
            <a:endParaRPr lang="en-US"/>
          </a:p>
        </p:txBody>
      </p:sp>
    </p:spTree>
    <p:extLst>
      <p:ext uri="{BB962C8B-B14F-4D97-AF65-F5344CB8AC3E}">
        <p14:creationId xmlns:p14="http://schemas.microsoft.com/office/powerpoint/2010/main" val="2035605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EF787D-F4D1-8A45-A10E-7A89B84B9F24}" type="slidenum">
              <a:rPr lang="en-US" smtClean="0"/>
              <a:t>3</a:t>
            </a:fld>
            <a:endParaRPr lang="en-US"/>
          </a:p>
        </p:txBody>
      </p:sp>
    </p:spTree>
    <p:extLst>
      <p:ext uri="{BB962C8B-B14F-4D97-AF65-F5344CB8AC3E}">
        <p14:creationId xmlns:p14="http://schemas.microsoft.com/office/powerpoint/2010/main" val="2120712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Encouraging those Christians you know in the workplace to explore whether there is an established Christian Group where they work. They can search our database of groups on the TWUK website. If there is a group and it’s not on our database, to send the name and any contact details to us. TWUK will then make contact with the group and with their agreement, </a:t>
            </a:r>
            <a:r>
              <a:rPr lang="en-US" dirty="0" err="1" smtClean="0"/>
              <a:t>publicise</a:t>
            </a:r>
            <a:r>
              <a:rPr lang="en-US" dirty="0" smtClean="0"/>
              <a:t> their activities through our network.</a:t>
            </a:r>
          </a:p>
          <a:p>
            <a:r>
              <a:rPr lang="en-US" dirty="0" smtClean="0"/>
              <a:t>If no group exists, encourage Christians to find others where they work with the idea of setting up a Christian Workplace Group. To help with this, a copy of our publication ‘Starting a Christian Workplace Group’ can be downloaded free of charge (or we can send a printed copy).</a:t>
            </a:r>
          </a:p>
          <a:p>
            <a:endParaRPr lang="en-GB" dirty="0"/>
          </a:p>
        </p:txBody>
      </p:sp>
      <p:sp>
        <p:nvSpPr>
          <p:cNvPr id="4" name="Slide Number Placeholder 3"/>
          <p:cNvSpPr>
            <a:spLocks noGrp="1"/>
          </p:cNvSpPr>
          <p:nvPr>
            <p:ph type="sldNum" sz="quarter" idx="10"/>
          </p:nvPr>
        </p:nvSpPr>
        <p:spPr/>
        <p:txBody>
          <a:bodyPr/>
          <a:lstStyle/>
          <a:p>
            <a:fld id="{39EF787D-F4D1-8A45-A10E-7A89B84B9F24}" type="slidenum">
              <a:rPr lang="en-US" smtClean="0"/>
              <a:t>4</a:t>
            </a:fld>
            <a:endParaRPr lang="en-US"/>
          </a:p>
        </p:txBody>
      </p:sp>
    </p:spTree>
    <p:extLst>
      <p:ext uri="{BB962C8B-B14F-4D97-AF65-F5344CB8AC3E}">
        <p14:creationId xmlns:p14="http://schemas.microsoft.com/office/powerpoint/2010/main" val="971349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EF787D-F4D1-8A45-A10E-7A89B84B9F24}" type="slidenum">
              <a:rPr lang="en-US" smtClean="0"/>
              <a:t>5</a:t>
            </a:fld>
            <a:endParaRPr lang="en-US"/>
          </a:p>
        </p:txBody>
      </p:sp>
    </p:spTree>
    <p:extLst>
      <p:ext uri="{BB962C8B-B14F-4D97-AF65-F5344CB8AC3E}">
        <p14:creationId xmlns:p14="http://schemas.microsoft.com/office/powerpoint/2010/main" val="1611723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EF787D-F4D1-8A45-A10E-7A89B84B9F24}" type="slidenum">
              <a:rPr lang="en-US" smtClean="0"/>
              <a:t>6</a:t>
            </a:fld>
            <a:endParaRPr lang="en-US"/>
          </a:p>
        </p:txBody>
      </p:sp>
    </p:spTree>
    <p:extLst>
      <p:ext uri="{BB962C8B-B14F-4D97-AF65-F5344CB8AC3E}">
        <p14:creationId xmlns:p14="http://schemas.microsoft.com/office/powerpoint/2010/main" val="1651970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10907"/>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556922"/>
            <a:ext cx="6400800" cy="1752600"/>
          </a:xfrm>
        </p:spPr>
        <p:txBody>
          <a:bodyPr/>
          <a:lstStyle>
            <a:lvl1pPr marL="0" indent="0" algn="ctr">
              <a:buNone/>
              <a:defRPr i="1">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109258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718517" cy="1143000"/>
          </a:xfrm>
        </p:spPr>
        <p:txBody>
          <a:bodyPr/>
          <a:lstStyle/>
          <a:p>
            <a:r>
              <a:rPr lang="en-GB" smtClean="0"/>
              <a:t>Click to edit Master title style</a:t>
            </a:r>
            <a:endParaRPr lang="en-US"/>
          </a:p>
        </p:txBody>
      </p:sp>
      <p:sp>
        <p:nvSpPr>
          <p:cNvPr id="3" name="Content Placeholder 2"/>
          <p:cNvSpPr>
            <a:spLocks noGrp="1"/>
          </p:cNvSpPr>
          <p:nvPr>
            <p:ph idx="1"/>
          </p:nvPr>
        </p:nvSpPr>
        <p:spPr>
          <a:xfrm>
            <a:off x="457200" y="1736699"/>
            <a:ext cx="8229600" cy="3984084"/>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2" name="Slide Number Placeholder 6"/>
          <p:cNvSpPr>
            <a:spLocks noGrp="1"/>
          </p:cNvSpPr>
          <p:nvPr>
            <p:ph type="sldNum" sz="quarter" idx="12"/>
          </p:nvPr>
        </p:nvSpPr>
        <p:spPr>
          <a:xfrm>
            <a:off x="8236634" y="6271944"/>
            <a:ext cx="907366" cy="365126"/>
          </a:xfrm>
          <a:prstGeom prst="rect">
            <a:avLst/>
          </a:prstGeom>
        </p:spPr>
        <p:txBody>
          <a:bodyPr/>
          <a:lstStyle>
            <a:lvl1pPr algn="r">
              <a:defRPr>
                <a:solidFill>
                  <a:schemeClr val="bg1"/>
                </a:solidFill>
              </a:defRPr>
            </a:lvl1pPr>
          </a:lstStyle>
          <a:p>
            <a:fld id="{6ED3766E-0389-5449-81FA-6B68697F56F3}" type="slidenum">
              <a:rPr lang="en-US" smtClean="0"/>
              <a:pPr/>
              <a:t>‹#›</a:t>
            </a:fld>
            <a:endParaRPr lang="en-US"/>
          </a:p>
        </p:txBody>
      </p:sp>
    </p:spTree>
    <p:extLst>
      <p:ext uri="{BB962C8B-B14F-4D97-AF65-F5344CB8AC3E}">
        <p14:creationId xmlns:p14="http://schemas.microsoft.com/office/powerpoint/2010/main" val="2612388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2"/>
            <a:ext cx="4038600" cy="406619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2"/>
            <a:ext cx="4038600" cy="406619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Slide Number Placeholder 6"/>
          <p:cNvSpPr>
            <a:spLocks noGrp="1"/>
          </p:cNvSpPr>
          <p:nvPr>
            <p:ph type="sldNum" sz="quarter" idx="12"/>
          </p:nvPr>
        </p:nvSpPr>
        <p:spPr>
          <a:xfrm>
            <a:off x="8236634" y="6271944"/>
            <a:ext cx="907366" cy="365126"/>
          </a:xfrm>
          <a:prstGeom prst="rect">
            <a:avLst/>
          </a:prstGeom>
        </p:spPr>
        <p:txBody>
          <a:bodyPr/>
          <a:lstStyle>
            <a:lvl1pPr algn="r">
              <a:defRPr>
                <a:solidFill>
                  <a:schemeClr val="bg1"/>
                </a:solidFill>
              </a:defRPr>
            </a:lvl1pPr>
          </a:lstStyle>
          <a:p>
            <a:fld id="{6ED3766E-0389-5449-81FA-6B68697F56F3}" type="slidenum">
              <a:rPr lang="en-US" smtClean="0"/>
              <a:pPr/>
              <a:t>‹#›</a:t>
            </a:fld>
            <a:endParaRPr lang="en-US"/>
          </a:p>
        </p:txBody>
      </p:sp>
    </p:spTree>
    <p:extLst>
      <p:ext uri="{BB962C8B-B14F-4D97-AF65-F5344CB8AC3E}">
        <p14:creationId xmlns:p14="http://schemas.microsoft.com/office/powerpoint/2010/main" val="2602848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smtClean="0"/>
              <a:t>Click to edit Master text styles</a:t>
            </a:r>
          </a:p>
        </p:txBody>
      </p:sp>
      <p:sp>
        <p:nvSpPr>
          <p:cNvPr id="4" name="Content Placeholder 3"/>
          <p:cNvSpPr>
            <a:spLocks noGrp="1"/>
          </p:cNvSpPr>
          <p:nvPr>
            <p:ph sz="half" idx="2"/>
          </p:nvPr>
        </p:nvSpPr>
        <p:spPr>
          <a:xfrm>
            <a:off x="457201" y="2174875"/>
            <a:ext cx="4040188" cy="3508473"/>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smtClean="0"/>
              <a:t>Click to edit Master text styles</a:t>
            </a:r>
          </a:p>
        </p:txBody>
      </p:sp>
      <p:sp>
        <p:nvSpPr>
          <p:cNvPr id="6" name="Content Placeholder 5"/>
          <p:cNvSpPr>
            <a:spLocks noGrp="1"/>
          </p:cNvSpPr>
          <p:nvPr>
            <p:ph sz="quarter" idx="4"/>
          </p:nvPr>
        </p:nvSpPr>
        <p:spPr>
          <a:xfrm>
            <a:off x="4645027" y="2174875"/>
            <a:ext cx="4041775" cy="3508473"/>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0" name="Slide Number Placeholder 6"/>
          <p:cNvSpPr>
            <a:spLocks noGrp="1"/>
          </p:cNvSpPr>
          <p:nvPr>
            <p:ph type="sldNum" sz="quarter" idx="12"/>
          </p:nvPr>
        </p:nvSpPr>
        <p:spPr>
          <a:xfrm>
            <a:off x="8236634" y="6271944"/>
            <a:ext cx="907366" cy="365126"/>
          </a:xfrm>
          <a:prstGeom prst="rect">
            <a:avLst/>
          </a:prstGeom>
        </p:spPr>
        <p:txBody>
          <a:bodyPr/>
          <a:lstStyle>
            <a:lvl1pPr algn="r">
              <a:defRPr>
                <a:solidFill>
                  <a:schemeClr val="bg1"/>
                </a:solidFill>
              </a:defRPr>
            </a:lvl1pPr>
          </a:lstStyle>
          <a:p>
            <a:fld id="{6ED3766E-0389-5449-81FA-6B68697F56F3}" type="slidenum">
              <a:rPr lang="en-US" smtClean="0"/>
              <a:pPr/>
              <a:t>‹#›</a:t>
            </a:fld>
            <a:endParaRPr lang="en-US"/>
          </a:p>
        </p:txBody>
      </p:sp>
    </p:spTree>
    <p:extLst>
      <p:ext uri="{BB962C8B-B14F-4D97-AF65-F5344CB8AC3E}">
        <p14:creationId xmlns:p14="http://schemas.microsoft.com/office/powerpoint/2010/main" val="92840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6" name="Slide Number Placeholder 6"/>
          <p:cNvSpPr>
            <a:spLocks noGrp="1"/>
          </p:cNvSpPr>
          <p:nvPr>
            <p:ph type="sldNum" sz="quarter" idx="12"/>
          </p:nvPr>
        </p:nvSpPr>
        <p:spPr>
          <a:xfrm>
            <a:off x="8236634" y="6271944"/>
            <a:ext cx="907366" cy="365126"/>
          </a:xfrm>
          <a:prstGeom prst="rect">
            <a:avLst/>
          </a:prstGeom>
        </p:spPr>
        <p:txBody>
          <a:bodyPr/>
          <a:lstStyle>
            <a:lvl1pPr algn="r">
              <a:defRPr>
                <a:solidFill>
                  <a:schemeClr val="bg1"/>
                </a:solidFill>
              </a:defRPr>
            </a:lvl1pPr>
          </a:lstStyle>
          <a:p>
            <a:fld id="{6ED3766E-0389-5449-81FA-6B68697F56F3}" type="slidenum">
              <a:rPr lang="en-US" smtClean="0"/>
              <a:pPr/>
              <a:t>‹#›</a:t>
            </a:fld>
            <a:endParaRPr lang="en-US"/>
          </a:p>
        </p:txBody>
      </p:sp>
    </p:spTree>
    <p:extLst>
      <p:ext uri="{BB962C8B-B14F-4D97-AF65-F5344CB8AC3E}">
        <p14:creationId xmlns:p14="http://schemas.microsoft.com/office/powerpoint/2010/main" val="452236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6"/>
          </a:xfrm>
          <a:prstGeom prst="rect">
            <a:avLst/>
          </a:prstGeom>
        </p:spPr>
        <p:txBody>
          <a:bodyPr/>
          <a:lstStyle/>
          <a:p>
            <a:fld id="{10181098-F112-CB4B-AFCC-F0C2848E7A00}" type="datetimeFigureOut">
              <a:rPr lang="en-US" smtClean="0"/>
              <a:t>10/18/16</a:t>
            </a:fld>
            <a:endParaRPr lang="en-US"/>
          </a:p>
        </p:txBody>
      </p:sp>
      <p:sp>
        <p:nvSpPr>
          <p:cNvPr id="3" name="Footer Placeholder 2"/>
          <p:cNvSpPr>
            <a:spLocks noGrp="1"/>
          </p:cNvSpPr>
          <p:nvPr>
            <p:ph type="ftr" sz="quarter" idx="11"/>
          </p:nvPr>
        </p:nvSpPr>
        <p:spPr>
          <a:xfrm>
            <a:off x="3124200" y="6356350"/>
            <a:ext cx="2895600" cy="365126"/>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6"/>
          </a:xfrm>
          <a:prstGeom prst="rect">
            <a:avLst/>
          </a:prstGeom>
        </p:spPr>
        <p:txBody>
          <a:bodyPr/>
          <a:lstStyle/>
          <a:p>
            <a:fld id="{6ED3766E-0389-5449-81FA-6B68697F56F3}" type="slidenum">
              <a:rPr lang="en-US" smtClean="0"/>
              <a:t>‹#›</a:t>
            </a:fld>
            <a:endParaRPr lang="en-US"/>
          </a:p>
        </p:txBody>
      </p:sp>
    </p:spTree>
    <p:extLst>
      <p:ext uri="{BB962C8B-B14F-4D97-AF65-F5344CB8AC3E}">
        <p14:creationId xmlns:p14="http://schemas.microsoft.com/office/powerpoint/2010/main" val="1519094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GB"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6"/>
          </a:xfrm>
          <a:prstGeom prst="rect">
            <a:avLst/>
          </a:prstGeom>
        </p:spPr>
        <p:txBody>
          <a:bodyPr/>
          <a:lstStyle/>
          <a:p>
            <a:fld id="{10181098-F112-CB4B-AFCC-F0C2848E7A00}" type="datetimeFigureOut">
              <a:rPr lang="en-US" smtClean="0"/>
              <a:t>10/18/16</a:t>
            </a:fld>
            <a:endParaRPr lang="en-US"/>
          </a:p>
        </p:txBody>
      </p:sp>
      <p:sp>
        <p:nvSpPr>
          <p:cNvPr id="6" name="Footer Placeholder 5"/>
          <p:cNvSpPr>
            <a:spLocks noGrp="1"/>
          </p:cNvSpPr>
          <p:nvPr>
            <p:ph type="ftr" sz="quarter" idx="11"/>
          </p:nvPr>
        </p:nvSpPr>
        <p:spPr>
          <a:xfrm>
            <a:off x="3124200" y="6356350"/>
            <a:ext cx="2895600" cy="365126"/>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6"/>
          </a:xfrm>
          <a:prstGeom prst="rect">
            <a:avLst/>
          </a:prstGeom>
        </p:spPr>
        <p:txBody>
          <a:bodyPr/>
          <a:lstStyle/>
          <a:p>
            <a:fld id="{6ED3766E-0389-5449-81FA-6B68697F56F3}" type="slidenum">
              <a:rPr lang="en-US" smtClean="0"/>
              <a:t>‹#›</a:t>
            </a:fld>
            <a:endParaRPr lang="en-US"/>
          </a:p>
        </p:txBody>
      </p:sp>
    </p:spTree>
    <p:extLst>
      <p:ext uri="{BB962C8B-B14F-4D97-AF65-F5344CB8AC3E}">
        <p14:creationId xmlns:p14="http://schemas.microsoft.com/office/powerpoint/2010/main" val="3536466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346917"/>
            <a:ext cx="5486400" cy="566738"/>
          </a:xfrm>
        </p:spPr>
        <p:txBody>
          <a:bodyPr anchor="b"/>
          <a:lstStyle>
            <a:lvl1pPr algn="l">
              <a:defRPr sz="15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3734142"/>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913655"/>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GB" smtClean="0"/>
              <a:t>Click to edit Master text styles</a:t>
            </a:r>
          </a:p>
        </p:txBody>
      </p:sp>
      <p:sp>
        <p:nvSpPr>
          <p:cNvPr id="8" name="Slide Number Placeholder 6"/>
          <p:cNvSpPr>
            <a:spLocks noGrp="1"/>
          </p:cNvSpPr>
          <p:nvPr>
            <p:ph type="sldNum" sz="quarter" idx="12"/>
          </p:nvPr>
        </p:nvSpPr>
        <p:spPr>
          <a:xfrm>
            <a:off x="8236634" y="6271944"/>
            <a:ext cx="907366" cy="365126"/>
          </a:xfrm>
          <a:prstGeom prst="rect">
            <a:avLst/>
          </a:prstGeom>
        </p:spPr>
        <p:txBody>
          <a:bodyPr/>
          <a:lstStyle>
            <a:lvl1pPr algn="r">
              <a:defRPr>
                <a:solidFill>
                  <a:schemeClr val="bg1"/>
                </a:solidFill>
              </a:defRPr>
            </a:lvl1pPr>
          </a:lstStyle>
          <a:p>
            <a:fld id="{6ED3766E-0389-5449-81FA-6B68697F56F3}" type="slidenum">
              <a:rPr lang="en-US" smtClean="0"/>
              <a:pPr/>
              <a:t>‹#›</a:t>
            </a:fld>
            <a:endParaRPr lang="en-US"/>
          </a:p>
        </p:txBody>
      </p:sp>
    </p:spTree>
    <p:extLst>
      <p:ext uri="{BB962C8B-B14F-4D97-AF65-F5344CB8AC3E}">
        <p14:creationId xmlns:p14="http://schemas.microsoft.com/office/powerpoint/2010/main" val="32206175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5816991" cy="1143000"/>
          </a:xfrm>
          <a:prstGeom prst="rect">
            <a:avLst/>
          </a:prstGeom>
        </p:spPr>
        <p:txBody>
          <a:bodyPr vert="horz" lIns="91440" tIns="45720" rIns="91440" bIns="45720" rtlCol="0" anchor="ctr">
            <a:no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736700"/>
            <a:ext cx="8229600" cy="3957354"/>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grpSp>
        <p:nvGrpSpPr>
          <p:cNvPr id="11" name="Group 10"/>
          <p:cNvGrpSpPr/>
          <p:nvPr userDrawn="1"/>
        </p:nvGrpSpPr>
        <p:grpSpPr>
          <a:xfrm>
            <a:off x="6850966" y="-1439544"/>
            <a:ext cx="3181823" cy="2808275"/>
            <a:chOff x="6835397" y="-1709111"/>
            <a:chExt cx="3511863" cy="3336050"/>
          </a:xfrm>
        </p:grpSpPr>
        <p:sp>
          <p:nvSpPr>
            <p:cNvPr id="9" name="Oval 8"/>
            <p:cNvSpPr/>
            <p:nvPr userDrawn="1"/>
          </p:nvSpPr>
          <p:spPr>
            <a:xfrm>
              <a:off x="6835397" y="-1709111"/>
              <a:ext cx="3511863" cy="3336050"/>
            </a:xfrm>
            <a:prstGeom prst="ellipse">
              <a:avLst/>
            </a:prstGeom>
            <a:noFill/>
            <a:ln w="1143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pic>
          <p:nvPicPr>
            <p:cNvPr id="10" name="Picture 9" descr="TWUK Logo HQ cutout.psd"/>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7305792" y="335751"/>
              <a:ext cx="1791174" cy="783757"/>
            </a:xfrm>
            <a:prstGeom prst="rect">
              <a:avLst/>
            </a:prstGeom>
          </p:spPr>
        </p:pic>
      </p:grpSp>
      <p:grpSp>
        <p:nvGrpSpPr>
          <p:cNvPr id="7" name="Group 6"/>
          <p:cNvGrpSpPr/>
          <p:nvPr userDrawn="1"/>
        </p:nvGrpSpPr>
        <p:grpSpPr>
          <a:xfrm>
            <a:off x="-60480" y="5805900"/>
            <a:ext cx="9374584" cy="1052101"/>
            <a:chOff x="-60480" y="5805900"/>
            <a:chExt cx="9374584" cy="1052101"/>
          </a:xfrm>
        </p:grpSpPr>
        <p:sp>
          <p:nvSpPr>
            <p:cNvPr id="8" name="Rectangle 7"/>
            <p:cNvSpPr/>
            <p:nvPr/>
          </p:nvSpPr>
          <p:spPr>
            <a:xfrm>
              <a:off x="-60480" y="5805900"/>
              <a:ext cx="9374584" cy="1052101"/>
            </a:xfrm>
            <a:prstGeom prst="rect">
              <a:avLst/>
            </a:prstGeom>
            <a:solidFill>
              <a:srgbClr val="111C3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Rectangle 11"/>
            <p:cNvSpPr/>
            <p:nvPr/>
          </p:nvSpPr>
          <p:spPr>
            <a:xfrm>
              <a:off x="189915" y="5948470"/>
              <a:ext cx="3566160" cy="700192"/>
            </a:xfrm>
            <a:prstGeom prst="rect">
              <a:avLst/>
            </a:prstGeom>
          </p:spPr>
          <p:txBody>
            <a:bodyPr wrap="square">
              <a:spAutoFit/>
            </a:bodyPr>
            <a:lstStyle/>
            <a:p>
              <a:pPr algn="ctr">
                <a:spcAft>
                  <a:spcPts val="900"/>
                </a:spcAft>
              </a:pPr>
              <a:r>
                <a:rPr lang="en-US" sz="2000" b="1" dirty="0" smtClean="0">
                  <a:solidFill>
                    <a:schemeClr val="bg1"/>
                  </a:solidFill>
                </a:rPr>
                <a:t>www.transformworkuk.org</a:t>
              </a:r>
              <a:endParaRPr lang="en-US" sz="2000" b="1" dirty="0">
                <a:solidFill>
                  <a:schemeClr val="bg1"/>
                </a:solidFill>
              </a:endParaRPr>
            </a:p>
            <a:p>
              <a:pPr algn="ctr"/>
              <a:r>
                <a:rPr lang="en-US" sz="1200" b="1" dirty="0">
                  <a:solidFill>
                    <a:schemeClr val="bg1"/>
                  </a:solidFill>
                </a:rPr>
                <a:t>Registered Charity No. 1120053</a:t>
              </a:r>
            </a:p>
          </p:txBody>
        </p:sp>
        <p:cxnSp>
          <p:nvCxnSpPr>
            <p:cNvPr id="13" name="Straight Connector 12"/>
            <p:cNvCxnSpPr/>
            <p:nvPr/>
          </p:nvCxnSpPr>
          <p:spPr>
            <a:xfrm>
              <a:off x="-60480" y="5805900"/>
              <a:ext cx="9374584" cy="0"/>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sp>
          <p:nvSpPr>
            <p:cNvPr id="14" name="Rectangle 13"/>
            <p:cNvSpPr/>
            <p:nvPr userDrawn="1"/>
          </p:nvSpPr>
          <p:spPr>
            <a:xfrm>
              <a:off x="4344093" y="6032878"/>
              <a:ext cx="4145760" cy="584775"/>
            </a:xfrm>
            <a:prstGeom prst="rect">
              <a:avLst/>
            </a:prstGeom>
          </p:spPr>
          <p:txBody>
            <a:bodyPr wrap="square">
              <a:spAutoFit/>
            </a:bodyPr>
            <a:lstStyle/>
            <a:p>
              <a:pPr algn="ctr">
                <a:spcAft>
                  <a:spcPts val="900"/>
                </a:spcAft>
              </a:pPr>
              <a:r>
                <a:rPr lang="en-US" sz="1600" b="1" i="1" dirty="0" smtClean="0">
                  <a:solidFill>
                    <a:schemeClr val="bg1"/>
                  </a:solidFill>
                </a:rPr>
                <a:t>National</a:t>
              </a:r>
              <a:r>
                <a:rPr lang="en-US" sz="1600" b="1" i="1" baseline="0" dirty="0" smtClean="0">
                  <a:solidFill>
                    <a:schemeClr val="bg1"/>
                  </a:solidFill>
                </a:rPr>
                <a:t> C</a:t>
              </a:r>
              <a:r>
                <a:rPr lang="en-US" sz="1600" b="1" i="1" dirty="0" smtClean="0">
                  <a:solidFill>
                    <a:schemeClr val="bg1"/>
                  </a:solidFill>
                </a:rPr>
                <a:t>onference</a:t>
              </a:r>
              <a:r>
                <a:rPr lang="en-US" sz="1600" b="1" i="1" baseline="0" dirty="0" smtClean="0">
                  <a:solidFill>
                    <a:schemeClr val="bg1"/>
                  </a:solidFill>
                </a:rPr>
                <a:t> 2016:  </a:t>
              </a:r>
              <a:r>
                <a:rPr lang="en-US" sz="1600" b="1" i="1" dirty="0" smtClean="0">
                  <a:solidFill>
                    <a:schemeClr val="bg1"/>
                  </a:solidFill>
                </a:rPr>
                <a:t>How</a:t>
              </a:r>
              <a:r>
                <a:rPr lang="en-US" sz="1600" b="1" i="1" baseline="0" dirty="0" smtClean="0">
                  <a:solidFill>
                    <a:schemeClr val="bg1"/>
                  </a:solidFill>
                </a:rPr>
                <a:t> God Uses Christian Groups to Transform the  Workplace </a:t>
              </a:r>
              <a:endParaRPr lang="en-US" sz="1050" b="1" i="1" dirty="0">
                <a:solidFill>
                  <a:schemeClr val="bg1"/>
                </a:solidFill>
              </a:endParaRPr>
            </a:p>
          </p:txBody>
        </p:sp>
      </p:grpSp>
    </p:spTree>
    <p:extLst>
      <p:ext uri="{BB962C8B-B14F-4D97-AF65-F5344CB8AC3E}">
        <p14:creationId xmlns:p14="http://schemas.microsoft.com/office/powerpoint/2010/main" val="1569420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Lst>
  <p:txStyles>
    <p:titleStyle>
      <a:lvl1pPr algn="l" defTabSz="342900" rtl="0" eaLnBrk="1" latinLnBrk="0" hangingPunct="1">
        <a:spcBef>
          <a:spcPct val="0"/>
        </a:spcBef>
        <a:buNone/>
        <a:defRPr sz="4000" b="1"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32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8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20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8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8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ffic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791200"/>
          </a:xfrm>
          <a:prstGeom prst="rect">
            <a:avLst/>
          </a:prstGeom>
        </p:spPr>
      </p:pic>
      <p:grpSp>
        <p:nvGrpSpPr>
          <p:cNvPr id="5" name="Group 4"/>
          <p:cNvGrpSpPr/>
          <p:nvPr/>
        </p:nvGrpSpPr>
        <p:grpSpPr>
          <a:xfrm>
            <a:off x="6528816" y="36576"/>
            <a:ext cx="2590636" cy="1280160"/>
            <a:chOff x="6528816" y="36576"/>
            <a:chExt cx="2590636" cy="1280160"/>
          </a:xfrm>
        </p:grpSpPr>
        <p:sp>
          <p:nvSpPr>
            <p:cNvPr id="6" name="Rounded Rectangle 5"/>
            <p:cNvSpPr/>
            <p:nvPr/>
          </p:nvSpPr>
          <p:spPr>
            <a:xfrm>
              <a:off x="6528816" y="36576"/>
              <a:ext cx="2590636" cy="1280160"/>
            </a:xfrm>
            <a:prstGeom prst="roundRect">
              <a:avLst/>
            </a:prstGeom>
            <a:solidFill>
              <a:schemeClr val="bg1">
                <a:alpha val="76000"/>
              </a:schemeClr>
            </a:solidFill>
            <a:ln>
              <a:noFill/>
            </a:ln>
            <a:effectLst>
              <a:outerShdw blurRad="40000" dist="23000" dir="5400000" rotWithShape="0">
                <a:srgbClr val="000000">
                  <a:alpha val="35000"/>
                </a:srgbClr>
              </a:outerShdw>
              <a:softEdge rad="1397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8" name="Picture 7" descr="TWUK Logo HQ cutout.psd"/>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8000" y="281814"/>
              <a:ext cx="2041996" cy="830171"/>
            </a:xfrm>
            <a:prstGeom prst="rect">
              <a:avLst/>
            </a:prstGeom>
          </p:spPr>
        </p:pic>
      </p:grpSp>
      <p:sp>
        <p:nvSpPr>
          <p:cNvPr id="9" name="Rounded Rectangle 8"/>
          <p:cNvSpPr/>
          <p:nvPr/>
        </p:nvSpPr>
        <p:spPr>
          <a:xfrm>
            <a:off x="446047" y="1795084"/>
            <a:ext cx="8101361" cy="1976816"/>
          </a:xfrm>
          <a:prstGeom prst="roundRect">
            <a:avLst/>
          </a:prstGeom>
          <a:solidFill>
            <a:schemeClr val="bg1">
              <a:alpha val="76000"/>
            </a:schemeClr>
          </a:solidFill>
          <a:ln>
            <a:noFill/>
          </a:ln>
          <a:effectLst>
            <a:outerShdw blurRad="40000" dist="23000" dir="5400000" rotWithShape="0">
              <a:srgbClr val="000000">
                <a:alpha val="35000"/>
              </a:srgbClr>
            </a:outerShdw>
            <a:softEdge rad="1397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75008" y="2139605"/>
            <a:ext cx="7772400" cy="1287774"/>
          </a:xfrm>
        </p:spPr>
        <p:txBody>
          <a:bodyPr/>
          <a:lstStyle/>
          <a:p>
            <a:r>
              <a:rPr lang="en-GB" sz="4000" b="1" dirty="0" smtClean="0"/>
              <a:t>Towards 1,000 Christian Workplace Groups</a:t>
            </a:r>
            <a:endParaRPr lang="en-GB" sz="4000" b="1" dirty="0"/>
          </a:p>
        </p:txBody>
      </p:sp>
      <p:sp>
        <p:nvSpPr>
          <p:cNvPr id="10" name="Rounded Rectangle 9"/>
          <p:cNvSpPr/>
          <p:nvPr/>
        </p:nvSpPr>
        <p:spPr>
          <a:xfrm>
            <a:off x="2076450" y="3867150"/>
            <a:ext cx="5105400" cy="1548647"/>
          </a:xfrm>
          <a:prstGeom prst="roundRect">
            <a:avLst/>
          </a:prstGeom>
          <a:solidFill>
            <a:schemeClr val="bg1">
              <a:alpha val="76000"/>
            </a:schemeClr>
          </a:solidFill>
          <a:ln>
            <a:noFill/>
          </a:ln>
          <a:effectLst>
            <a:outerShdw blurRad="40000" dist="23000" dir="5400000" rotWithShape="0">
              <a:srgbClr val="000000">
                <a:alpha val="35000"/>
              </a:srgbClr>
            </a:outerShdw>
            <a:softEdge rad="1397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Subtitle 6"/>
          <p:cNvSpPr>
            <a:spLocks noGrp="1"/>
          </p:cNvSpPr>
          <p:nvPr>
            <p:ph type="subTitle" idx="1"/>
          </p:nvPr>
        </p:nvSpPr>
        <p:spPr>
          <a:xfrm>
            <a:off x="1371600" y="4116420"/>
            <a:ext cx="6400800" cy="1204127"/>
          </a:xfrm>
        </p:spPr>
        <p:txBody>
          <a:bodyPr>
            <a:normAutofit/>
          </a:bodyPr>
          <a:lstStyle/>
          <a:p>
            <a:r>
              <a:rPr lang="en-GB" sz="2800" b="1" dirty="0" smtClean="0">
                <a:solidFill>
                  <a:schemeClr val="tx1"/>
                </a:solidFill>
              </a:rPr>
              <a:t>Jeff Steady</a:t>
            </a:r>
          </a:p>
          <a:p>
            <a:r>
              <a:rPr lang="en-GB" sz="2800" b="1" dirty="0" smtClean="0">
                <a:solidFill>
                  <a:schemeClr val="tx1"/>
                </a:solidFill>
              </a:rPr>
              <a:t>Transform Work UK </a:t>
            </a:r>
          </a:p>
        </p:txBody>
      </p:sp>
    </p:spTree>
    <p:extLst>
      <p:ext uri="{BB962C8B-B14F-4D97-AF65-F5344CB8AC3E}">
        <p14:creationId xmlns:p14="http://schemas.microsoft.com/office/powerpoint/2010/main" val="987327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443 Christian Groups:  Current Status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381907"/>
              </p:ext>
            </p:extLst>
          </p:nvPr>
        </p:nvGraphicFramePr>
        <p:xfrm>
          <a:off x="-791733" y="1506853"/>
          <a:ext cx="8229600" cy="4303712"/>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3537462" y="2352243"/>
            <a:ext cx="492443" cy="369332"/>
          </a:xfrm>
          <a:prstGeom prst="rect">
            <a:avLst/>
          </a:prstGeom>
        </p:spPr>
        <p:txBody>
          <a:bodyPr wrap="none">
            <a:spAutoFit/>
          </a:bodyPr>
          <a:lstStyle/>
          <a:p>
            <a:r>
              <a:rPr lang="en-GB" b="1">
                <a:solidFill>
                  <a:schemeClr val="bg1"/>
                </a:solidFill>
                <a:latin typeface="Arial Black" charset="0"/>
                <a:ea typeface="Arial Black" charset="0"/>
                <a:cs typeface="Arial Black" charset="0"/>
              </a:rPr>
              <a:t>53</a:t>
            </a:r>
            <a:endParaRPr lang="en-GB" b="1" dirty="0">
              <a:solidFill>
                <a:schemeClr val="bg1"/>
              </a:solidFill>
              <a:latin typeface="Arial Black" charset="0"/>
              <a:ea typeface="Arial Black" charset="0"/>
              <a:cs typeface="Arial Black" charset="0"/>
            </a:endParaRPr>
          </a:p>
        </p:txBody>
      </p:sp>
      <p:sp>
        <p:nvSpPr>
          <p:cNvPr id="6" name="Rectangle 5"/>
          <p:cNvSpPr/>
          <p:nvPr/>
        </p:nvSpPr>
        <p:spPr>
          <a:xfrm>
            <a:off x="3556049" y="4021203"/>
            <a:ext cx="646331" cy="369332"/>
          </a:xfrm>
          <a:prstGeom prst="rect">
            <a:avLst/>
          </a:prstGeom>
        </p:spPr>
        <p:txBody>
          <a:bodyPr wrap="none">
            <a:spAutoFit/>
          </a:bodyPr>
          <a:lstStyle/>
          <a:p>
            <a:r>
              <a:rPr lang="en-GB" b="1" smtClean="0">
                <a:solidFill>
                  <a:schemeClr val="bg1"/>
                </a:solidFill>
                <a:latin typeface="Arial Black" charset="0"/>
                <a:ea typeface="Arial Black" charset="0"/>
                <a:cs typeface="Arial Black" charset="0"/>
              </a:rPr>
              <a:t>243</a:t>
            </a:r>
            <a:endParaRPr lang="en-GB" b="1" dirty="0">
              <a:solidFill>
                <a:schemeClr val="bg1"/>
              </a:solidFill>
              <a:latin typeface="Arial Black" charset="0"/>
              <a:ea typeface="Arial Black" charset="0"/>
              <a:cs typeface="Arial Black" charset="0"/>
            </a:endParaRPr>
          </a:p>
        </p:txBody>
      </p:sp>
      <p:sp>
        <p:nvSpPr>
          <p:cNvPr id="7" name="Rectangle 6"/>
          <p:cNvSpPr/>
          <p:nvPr/>
        </p:nvSpPr>
        <p:spPr>
          <a:xfrm>
            <a:off x="2686256" y="2348527"/>
            <a:ext cx="492443" cy="369332"/>
          </a:xfrm>
          <a:prstGeom prst="rect">
            <a:avLst/>
          </a:prstGeom>
        </p:spPr>
        <p:txBody>
          <a:bodyPr wrap="none">
            <a:spAutoFit/>
          </a:bodyPr>
          <a:lstStyle/>
          <a:p>
            <a:r>
              <a:rPr lang="en-GB" b="1" dirty="0" smtClean="0">
                <a:solidFill>
                  <a:schemeClr val="bg1"/>
                </a:solidFill>
                <a:latin typeface="Arial Black" charset="0"/>
                <a:ea typeface="Arial Black" charset="0"/>
                <a:cs typeface="Arial Black" charset="0"/>
              </a:rPr>
              <a:t>47</a:t>
            </a:r>
            <a:endParaRPr lang="en-GB" b="1" dirty="0">
              <a:solidFill>
                <a:schemeClr val="bg1"/>
              </a:solidFill>
              <a:latin typeface="Arial Black" charset="0"/>
              <a:ea typeface="Arial Black" charset="0"/>
              <a:cs typeface="Arial Black" charset="0"/>
            </a:endParaRPr>
          </a:p>
        </p:txBody>
      </p:sp>
      <p:sp>
        <p:nvSpPr>
          <p:cNvPr id="8" name="Rectangle 7"/>
          <p:cNvSpPr/>
          <p:nvPr/>
        </p:nvSpPr>
        <p:spPr>
          <a:xfrm>
            <a:off x="1998594" y="3222033"/>
            <a:ext cx="646331" cy="369332"/>
          </a:xfrm>
          <a:prstGeom prst="rect">
            <a:avLst/>
          </a:prstGeom>
        </p:spPr>
        <p:txBody>
          <a:bodyPr wrap="none">
            <a:spAutoFit/>
          </a:bodyPr>
          <a:lstStyle/>
          <a:p>
            <a:r>
              <a:rPr lang="en-GB" b="1" dirty="0" smtClean="0">
                <a:solidFill>
                  <a:schemeClr val="bg1"/>
                </a:solidFill>
                <a:latin typeface="Arial Black" charset="0"/>
                <a:ea typeface="Arial Black" charset="0"/>
                <a:cs typeface="Arial Black" charset="0"/>
              </a:rPr>
              <a:t>100</a:t>
            </a:r>
            <a:endParaRPr lang="en-GB" b="1" dirty="0">
              <a:solidFill>
                <a:schemeClr val="bg1"/>
              </a:solidFill>
              <a:latin typeface="Arial Black" charset="0"/>
              <a:ea typeface="Arial Black" charset="0"/>
              <a:cs typeface="Arial Black" charset="0"/>
            </a:endParaRPr>
          </a:p>
        </p:txBody>
      </p:sp>
      <p:sp>
        <p:nvSpPr>
          <p:cNvPr id="9" name="Rectangle 8"/>
          <p:cNvSpPr/>
          <p:nvPr/>
        </p:nvSpPr>
        <p:spPr>
          <a:xfrm>
            <a:off x="6167518" y="1847528"/>
            <a:ext cx="3021086" cy="2677656"/>
          </a:xfrm>
          <a:prstGeom prst="rect">
            <a:avLst/>
          </a:prstGeom>
        </p:spPr>
        <p:txBody>
          <a:bodyPr wrap="square">
            <a:spAutoFit/>
          </a:bodyPr>
          <a:lstStyle/>
          <a:p>
            <a:r>
              <a:rPr lang="en-GB" sz="2400" b="1" i="1" dirty="0" smtClean="0"/>
              <a:t>“We </a:t>
            </a:r>
            <a:r>
              <a:rPr lang="en-GB" sz="2400" b="1" i="1" dirty="0"/>
              <a:t>believe that r</a:t>
            </a:r>
            <a:r>
              <a:rPr lang="en-GB" sz="2400" b="1" i="1" dirty="0" smtClean="0"/>
              <a:t>ecognised </a:t>
            </a:r>
            <a:r>
              <a:rPr lang="en-GB" sz="2400" b="1" i="1" dirty="0"/>
              <a:t>Christian Workplace Groups provide the best opportunity to bring God’s Kingdom values into the </a:t>
            </a:r>
            <a:r>
              <a:rPr lang="en-GB" sz="2400" b="1" i="1" dirty="0" smtClean="0"/>
              <a:t>workplace.”</a:t>
            </a:r>
            <a:endParaRPr lang="en-GB" sz="2400" b="1" i="1" dirty="0"/>
          </a:p>
        </p:txBody>
      </p:sp>
    </p:spTree>
    <p:extLst>
      <p:ext uri="{BB962C8B-B14F-4D97-AF65-F5344CB8AC3E}">
        <p14:creationId xmlns:p14="http://schemas.microsoft.com/office/powerpoint/2010/main" val="562913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Towards 1,000 Christian Workplace Groups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381907"/>
              </p:ext>
            </p:extLst>
          </p:nvPr>
        </p:nvGraphicFramePr>
        <p:xfrm>
          <a:off x="-791733" y="1506853"/>
          <a:ext cx="8229600" cy="4303712"/>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3537462" y="2352243"/>
            <a:ext cx="492443" cy="369332"/>
          </a:xfrm>
          <a:prstGeom prst="rect">
            <a:avLst/>
          </a:prstGeom>
        </p:spPr>
        <p:txBody>
          <a:bodyPr wrap="none">
            <a:spAutoFit/>
          </a:bodyPr>
          <a:lstStyle/>
          <a:p>
            <a:r>
              <a:rPr lang="en-GB" b="1">
                <a:solidFill>
                  <a:schemeClr val="bg1"/>
                </a:solidFill>
                <a:latin typeface="Arial Black" charset="0"/>
                <a:ea typeface="Arial Black" charset="0"/>
                <a:cs typeface="Arial Black" charset="0"/>
              </a:rPr>
              <a:t>53</a:t>
            </a:r>
            <a:endParaRPr lang="en-GB" b="1" dirty="0">
              <a:solidFill>
                <a:schemeClr val="bg1"/>
              </a:solidFill>
              <a:latin typeface="Arial Black" charset="0"/>
              <a:ea typeface="Arial Black" charset="0"/>
              <a:cs typeface="Arial Black" charset="0"/>
            </a:endParaRPr>
          </a:p>
        </p:txBody>
      </p:sp>
      <p:sp>
        <p:nvSpPr>
          <p:cNvPr id="6" name="Rectangle 5"/>
          <p:cNvSpPr/>
          <p:nvPr/>
        </p:nvSpPr>
        <p:spPr>
          <a:xfrm>
            <a:off x="3556049" y="4021203"/>
            <a:ext cx="646331" cy="369332"/>
          </a:xfrm>
          <a:prstGeom prst="rect">
            <a:avLst/>
          </a:prstGeom>
        </p:spPr>
        <p:txBody>
          <a:bodyPr wrap="none">
            <a:spAutoFit/>
          </a:bodyPr>
          <a:lstStyle/>
          <a:p>
            <a:r>
              <a:rPr lang="en-GB" b="1" smtClean="0">
                <a:solidFill>
                  <a:schemeClr val="bg1"/>
                </a:solidFill>
                <a:latin typeface="Arial Black" charset="0"/>
                <a:ea typeface="Arial Black" charset="0"/>
                <a:cs typeface="Arial Black" charset="0"/>
              </a:rPr>
              <a:t>243</a:t>
            </a:r>
            <a:endParaRPr lang="en-GB" b="1" dirty="0">
              <a:solidFill>
                <a:schemeClr val="bg1"/>
              </a:solidFill>
              <a:latin typeface="Arial Black" charset="0"/>
              <a:ea typeface="Arial Black" charset="0"/>
              <a:cs typeface="Arial Black" charset="0"/>
            </a:endParaRPr>
          </a:p>
        </p:txBody>
      </p:sp>
      <p:sp>
        <p:nvSpPr>
          <p:cNvPr id="7" name="Rectangle 6"/>
          <p:cNvSpPr/>
          <p:nvPr/>
        </p:nvSpPr>
        <p:spPr>
          <a:xfrm>
            <a:off x="2686256" y="2348527"/>
            <a:ext cx="492443" cy="369332"/>
          </a:xfrm>
          <a:prstGeom prst="rect">
            <a:avLst/>
          </a:prstGeom>
        </p:spPr>
        <p:txBody>
          <a:bodyPr wrap="none">
            <a:spAutoFit/>
          </a:bodyPr>
          <a:lstStyle/>
          <a:p>
            <a:r>
              <a:rPr lang="en-GB" b="1" dirty="0" smtClean="0">
                <a:solidFill>
                  <a:schemeClr val="bg1"/>
                </a:solidFill>
                <a:latin typeface="Arial Black" charset="0"/>
                <a:ea typeface="Arial Black" charset="0"/>
                <a:cs typeface="Arial Black" charset="0"/>
              </a:rPr>
              <a:t>47</a:t>
            </a:r>
            <a:endParaRPr lang="en-GB" b="1" dirty="0">
              <a:solidFill>
                <a:schemeClr val="bg1"/>
              </a:solidFill>
              <a:latin typeface="Arial Black" charset="0"/>
              <a:ea typeface="Arial Black" charset="0"/>
              <a:cs typeface="Arial Black" charset="0"/>
            </a:endParaRPr>
          </a:p>
        </p:txBody>
      </p:sp>
      <p:sp>
        <p:nvSpPr>
          <p:cNvPr id="8" name="Rectangle 7"/>
          <p:cNvSpPr/>
          <p:nvPr/>
        </p:nvSpPr>
        <p:spPr>
          <a:xfrm>
            <a:off x="1998594" y="3222033"/>
            <a:ext cx="646331" cy="369332"/>
          </a:xfrm>
          <a:prstGeom prst="rect">
            <a:avLst/>
          </a:prstGeom>
        </p:spPr>
        <p:txBody>
          <a:bodyPr wrap="none">
            <a:spAutoFit/>
          </a:bodyPr>
          <a:lstStyle/>
          <a:p>
            <a:r>
              <a:rPr lang="en-GB" b="1" dirty="0" smtClean="0">
                <a:solidFill>
                  <a:schemeClr val="bg1"/>
                </a:solidFill>
                <a:latin typeface="Arial Black" charset="0"/>
                <a:ea typeface="Arial Black" charset="0"/>
                <a:cs typeface="Arial Black" charset="0"/>
              </a:rPr>
              <a:t>100</a:t>
            </a:r>
            <a:endParaRPr lang="en-GB" b="1" dirty="0">
              <a:solidFill>
                <a:schemeClr val="bg1"/>
              </a:solidFill>
              <a:latin typeface="Arial Black" charset="0"/>
              <a:ea typeface="Arial Black" charset="0"/>
              <a:cs typeface="Arial Black" charset="0"/>
            </a:endParaRPr>
          </a:p>
        </p:txBody>
      </p:sp>
      <p:sp>
        <p:nvSpPr>
          <p:cNvPr id="9" name="Rectangle 8"/>
          <p:cNvSpPr/>
          <p:nvPr/>
        </p:nvSpPr>
        <p:spPr>
          <a:xfrm>
            <a:off x="6323632" y="1802924"/>
            <a:ext cx="2664248" cy="2677656"/>
          </a:xfrm>
          <a:prstGeom prst="rect">
            <a:avLst/>
          </a:prstGeom>
        </p:spPr>
        <p:txBody>
          <a:bodyPr wrap="square">
            <a:spAutoFit/>
          </a:bodyPr>
          <a:lstStyle/>
          <a:p>
            <a:r>
              <a:rPr lang="en-GB" sz="2800" b="1" i="1" dirty="0" smtClean="0"/>
              <a:t>Will you “Catch the fire – spread </a:t>
            </a:r>
            <a:r>
              <a:rPr lang="en-GB" sz="2800" b="1" i="1" smtClean="0"/>
              <a:t>the vision”?</a:t>
            </a:r>
            <a:endParaRPr lang="en-GB" sz="2800" b="1" i="1" dirty="0" smtClean="0"/>
          </a:p>
          <a:p>
            <a:endParaRPr lang="en-GB" sz="2800" b="1" i="1" dirty="0"/>
          </a:p>
          <a:p>
            <a:r>
              <a:rPr lang="en-GB" sz="2800" b="1" i="1" dirty="0" smtClean="0"/>
              <a:t>Will you partner with us?</a:t>
            </a:r>
            <a:endParaRPr lang="en-GB" sz="2800" b="1" i="1" dirty="0"/>
          </a:p>
        </p:txBody>
      </p:sp>
    </p:spTree>
    <p:extLst>
      <p:ext uri="{BB962C8B-B14F-4D97-AF65-F5344CB8AC3E}">
        <p14:creationId xmlns:p14="http://schemas.microsoft.com/office/powerpoint/2010/main" val="1706664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t>
            </a:r>
            <a:r>
              <a:rPr lang="en-GB" dirty="0" smtClean="0"/>
              <a:t>Partners can help </a:t>
            </a:r>
            <a:r>
              <a:rPr lang="is-IS" dirty="0" smtClean="0"/>
              <a:t>…</a:t>
            </a:r>
            <a:endParaRPr lang="en-GB" dirty="0"/>
          </a:p>
        </p:txBody>
      </p:sp>
      <p:sp>
        <p:nvSpPr>
          <p:cNvPr id="3" name="Content Placeholder 2"/>
          <p:cNvSpPr>
            <a:spLocks noGrp="1"/>
          </p:cNvSpPr>
          <p:nvPr>
            <p:ph idx="1"/>
          </p:nvPr>
        </p:nvSpPr>
        <p:spPr/>
        <p:txBody>
          <a:bodyPr>
            <a:normAutofit/>
          </a:bodyPr>
          <a:lstStyle/>
          <a:p>
            <a:r>
              <a:rPr lang="en-US" sz="2800" dirty="0" smtClean="0"/>
              <a:t>Encourage Christians in </a:t>
            </a:r>
            <a:r>
              <a:rPr lang="en-US" sz="2800" dirty="0"/>
              <a:t>the workplace to explore whether there is an established Christian Group where they work</a:t>
            </a:r>
            <a:r>
              <a:rPr lang="en-US" sz="2800" dirty="0" smtClean="0"/>
              <a:t>.</a:t>
            </a:r>
          </a:p>
          <a:p>
            <a:pPr lvl="1"/>
            <a:r>
              <a:rPr lang="en-US" sz="2400" dirty="0" smtClean="0"/>
              <a:t>Search our database</a:t>
            </a:r>
          </a:p>
          <a:p>
            <a:pPr lvl="1"/>
            <a:r>
              <a:rPr lang="en-US" sz="2400" dirty="0" smtClean="0"/>
              <a:t>If </a:t>
            </a:r>
            <a:r>
              <a:rPr lang="en-US" sz="2400" dirty="0"/>
              <a:t>no group </a:t>
            </a:r>
            <a:r>
              <a:rPr lang="en-US" sz="2400" dirty="0" smtClean="0"/>
              <a:t>exists encourage them to find </a:t>
            </a:r>
            <a:r>
              <a:rPr lang="en-US" sz="2400" dirty="0"/>
              <a:t>others where they work with the idea of setting up a Christian Workplace Group. </a:t>
            </a:r>
            <a:endParaRPr lang="en-US" sz="2400" dirty="0" smtClean="0"/>
          </a:p>
          <a:p>
            <a:pPr lvl="1"/>
            <a:r>
              <a:rPr lang="en-US" sz="2400" dirty="0" smtClean="0"/>
              <a:t>Get us to help them</a:t>
            </a:r>
            <a:endParaRPr lang="en-GB" sz="2400" dirty="0"/>
          </a:p>
        </p:txBody>
      </p:sp>
    </p:spTree>
    <p:extLst>
      <p:ext uri="{BB962C8B-B14F-4D97-AF65-F5344CB8AC3E}">
        <p14:creationId xmlns:p14="http://schemas.microsoft.com/office/powerpoint/2010/main" val="1146174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t>
            </a:r>
            <a:r>
              <a:rPr lang="en-GB" dirty="0"/>
              <a:t>Partners can help </a:t>
            </a:r>
            <a:r>
              <a:rPr lang="is-IS" dirty="0"/>
              <a:t>…</a:t>
            </a:r>
            <a:endParaRPr lang="en-GB" dirty="0"/>
          </a:p>
        </p:txBody>
      </p:sp>
      <p:sp>
        <p:nvSpPr>
          <p:cNvPr id="3" name="Content Placeholder 2"/>
          <p:cNvSpPr>
            <a:spLocks noGrp="1"/>
          </p:cNvSpPr>
          <p:nvPr>
            <p:ph idx="1"/>
          </p:nvPr>
        </p:nvSpPr>
        <p:spPr>
          <a:xfrm>
            <a:off x="457200" y="1417638"/>
            <a:ext cx="8229600" cy="4303145"/>
          </a:xfrm>
        </p:spPr>
        <p:txBody>
          <a:bodyPr>
            <a:noAutofit/>
          </a:bodyPr>
          <a:lstStyle/>
          <a:p>
            <a:pPr defTabSz="914400">
              <a:lnSpc>
                <a:spcPct val="120000"/>
              </a:lnSpc>
              <a:spcBef>
                <a:spcPts val="0"/>
              </a:spcBef>
            </a:pPr>
            <a:r>
              <a:rPr lang="en-US" sz="2800" dirty="0" smtClean="0"/>
              <a:t>Spread </a:t>
            </a:r>
            <a:r>
              <a:rPr lang="en-US" sz="2800" dirty="0"/>
              <a:t>the news at </a:t>
            </a:r>
            <a:r>
              <a:rPr lang="en-US" sz="2800" dirty="0" smtClean="0"/>
              <a:t>your local church</a:t>
            </a:r>
          </a:p>
          <a:p>
            <a:pPr lvl="1" defTabSz="914400">
              <a:lnSpc>
                <a:spcPct val="120000"/>
              </a:lnSpc>
              <a:spcBef>
                <a:spcPts val="0"/>
              </a:spcBef>
            </a:pPr>
            <a:r>
              <a:rPr lang="en-US" dirty="0" smtClean="0"/>
              <a:t> </a:t>
            </a:r>
            <a:r>
              <a:rPr lang="en-GB" dirty="0" smtClean="0"/>
              <a:t>Use</a:t>
            </a:r>
            <a:r>
              <a:rPr lang="en-US" dirty="0" smtClean="0"/>
              <a:t> leaflet </a:t>
            </a:r>
            <a:r>
              <a:rPr lang="en-US" dirty="0"/>
              <a:t>‘Change the Place Where You </a:t>
            </a:r>
            <a:r>
              <a:rPr lang="en-US" dirty="0" smtClean="0"/>
              <a:t>Work’</a:t>
            </a:r>
          </a:p>
          <a:p>
            <a:pPr defTabSz="914400">
              <a:lnSpc>
                <a:spcPct val="120000"/>
              </a:lnSpc>
              <a:spcBef>
                <a:spcPts val="0"/>
              </a:spcBef>
            </a:pPr>
            <a:r>
              <a:rPr lang="en-US" sz="2800" dirty="0" smtClean="0"/>
              <a:t>Encourage </a:t>
            </a:r>
            <a:r>
              <a:rPr lang="en-US" sz="2800" dirty="0"/>
              <a:t>others to sign up to our </a:t>
            </a:r>
            <a:r>
              <a:rPr lang="en-US" sz="2800" dirty="0" smtClean="0"/>
              <a:t>newsletter</a:t>
            </a:r>
          </a:p>
          <a:p>
            <a:pPr defTabSz="914400">
              <a:lnSpc>
                <a:spcPct val="120000"/>
              </a:lnSpc>
              <a:spcBef>
                <a:spcPts val="0"/>
              </a:spcBef>
            </a:pPr>
            <a:r>
              <a:rPr lang="en-US" sz="2800" dirty="0" smtClean="0"/>
              <a:t>Be active on Social Media:</a:t>
            </a:r>
          </a:p>
          <a:p>
            <a:pPr lvl="1" defTabSz="914400">
              <a:lnSpc>
                <a:spcPct val="120000"/>
              </a:lnSpc>
              <a:spcBef>
                <a:spcPts val="0"/>
              </a:spcBef>
            </a:pPr>
            <a:r>
              <a:rPr lang="en-US" dirty="0" smtClean="0"/>
              <a:t>Retweet </a:t>
            </a:r>
            <a:r>
              <a:rPr lang="en-US" dirty="0"/>
              <a:t>our </a:t>
            </a:r>
            <a:r>
              <a:rPr lang="en-US" dirty="0" smtClean="0"/>
              <a:t>tweets</a:t>
            </a:r>
          </a:p>
          <a:p>
            <a:pPr lvl="1" defTabSz="914400">
              <a:lnSpc>
                <a:spcPct val="120000"/>
              </a:lnSpc>
              <a:spcBef>
                <a:spcPts val="0"/>
              </a:spcBef>
            </a:pPr>
            <a:r>
              <a:rPr lang="en-US" dirty="0" smtClean="0"/>
              <a:t>Like/share </a:t>
            </a:r>
            <a:r>
              <a:rPr lang="en-US" dirty="0"/>
              <a:t>our </a:t>
            </a:r>
            <a:r>
              <a:rPr lang="en-US" dirty="0" smtClean="0"/>
              <a:t>‘</a:t>
            </a:r>
            <a:r>
              <a:rPr lang="en-US" dirty="0" err="1" smtClean="0"/>
              <a:t>facebook</a:t>
            </a:r>
            <a:r>
              <a:rPr lang="en-US" dirty="0" smtClean="0"/>
              <a:t>’ </a:t>
            </a:r>
            <a:r>
              <a:rPr lang="en-US" dirty="0"/>
              <a:t>and </a:t>
            </a:r>
            <a:r>
              <a:rPr lang="en-US" dirty="0" smtClean="0"/>
              <a:t>‘LinkedIn’ posts </a:t>
            </a:r>
          </a:p>
          <a:p>
            <a:pPr defTabSz="914400">
              <a:lnSpc>
                <a:spcPct val="120000"/>
              </a:lnSpc>
              <a:spcBef>
                <a:spcPts val="0"/>
              </a:spcBef>
            </a:pPr>
            <a:r>
              <a:rPr lang="en-US" sz="2800" dirty="0" smtClean="0"/>
              <a:t>Link the local </a:t>
            </a:r>
            <a:r>
              <a:rPr lang="en-US" sz="2800" dirty="0"/>
              <a:t>church website to </a:t>
            </a:r>
            <a:r>
              <a:rPr lang="en-US" sz="2800" dirty="0" smtClean="0"/>
              <a:t>ours</a:t>
            </a:r>
          </a:p>
          <a:p>
            <a:pPr defTabSz="914400">
              <a:lnSpc>
                <a:spcPct val="120000"/>
              </a:lnSpc>
              <a:spcBef>
                <a:spcPts val="0"/>
              </a:spcBef>
            </a:pPr>
            <a:r>
              <a:rPr lang="en-US" sz="2800" dirty="0" smtClean="0"/>
              <a:t>Supporting </a:t>
            </a:r>
            <a:r>
              <a:rPr lang="en-US" sz="2800" dirty="0"/>
              <a:t>us </a:t>
            </a:r>
            <a:r>
              <a:rPr lang="en-US" sz="2800" dirty="0" smtClean="0"/>
              <a:t>financially</a:t>
            </a:r>
            <a:endParaRPr lang="en-GB" sz="2800" dirty="0"/>
          </a:p>
        </p:txBody>
      </p:sp>
    </p:spTree>
    <p:extLst>
      <p:ext uri="{BB962C8B-B14F-4D97-AF65-F5344CB8AC3E}">
        <p14:creationId xmlns:p14="http://schemas.microsoft.com/office/powerpoint/2010/main" val="32678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Partner Benefits</a:t>
            </a:r>
            <a:endParaRPr lang="en-GB" dirty="0"/>
          </a:p>
        </p:txBody>
      </p:sp>
      <p:sp>
        <p:nvSpPr>
          <p:cNvPr id="3" name="Content Placeholder 2"/>
          <p:cNvSpPr>
            <a:spLocks noGrp="1"/>
          </p:cNvSpPr>
          <p:nvPr>
            <p:ph idx="1"/>
          </p:nvPr>
        </p:nvSpPr>
        <p:spPr>
          <a:xfrm>
            <a:off x="457200" y="1417638"/>
            <a:ext cx="8229600" cy="4303145"/>
          </a:xfrm>
        </p:spPr>
        <p:txBody>
          <a:bodyPr>
            <a:noAutofit/>
          </a:bodyPr>
          <a:lstStyle/>
          <a:p>
            <a:r>
              <a:rPr lang="en-US" sz="2800" dirty="0"/>
              <a:t>Regular bulletins on our progress towards 1,000 CWGs.</a:t>
            </a:r>
          </a:p>
          <a:p>
            <a:r>
              <a:rPr lang="en-US" sz="2800" dirty="0"/>
              <a:t>Personal invitations to local CWG networking events and our Annual Conference/AGM.</a:t>
            </a:r>
          </a:p>
          <a:p>
            <a:r>
              <a:rPr lang="en-US" sz="2800" dirty="0"/>
              <a:t>Paper copies of our latest publications.</a:t>
            </a:r>
          </a:p>
          <a:p>
            <a:r>
              <a:rPr lang="en-US" sz="2800" dirty="0"/>
              <a:t>Regular newsletters including news of what's going on with existing groups.</a:t>
            </a:r>
          </a:p>
          <a:p>
            <a:r>
              <a:rPr lang="en-US" sz="2800" dirty="0"/>
              <a:t>Partner materials on request to help achieve our objects.</a:t>
            </a:r>
          </a:p>
          <a:p>
            <a:pPr defTabSz="914400">
              <a:lnSpc>
                <a:spcPct val="120000"/>
              </a:lnSpc>
              <a:spcBef>
                <a:spcPts val="0"/>
              </a:spcBef>
            </a:pPr>
            <a:r>
              <a:rPr lang="en-US" sz="2800" dirty="0" smtClean="0"/>
              <a:t>.</a:t>
            </a:r>
            <a:endParaRPr lang="en-GB" sz="2800" dirty="0"/>
          </a:p>
        </p:txBody>
      </p:sp>
    </p:spTree>
    <p:extLst>
      <p:ext uri="{BB962C8B-B14F-4D97-AF65-F5344CB8AC3E}">
        <p14:creationId xmlns:p14="http://schemas.microsoft.com/office/powerpoint/2010/main" val="1018833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Become a Partner</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Sign up at:</a:t>
            </a:r>
          </a:p>
          <a:p>
            <a:pPr marL="0" indent="0">
              <a:buNone/>
            </a:pPr>
            <a:endParaRPr lang="en-GB" sz="3600" dirty="0" smtClean="0"/>
          </a:p>
          <a:p>
            <a:pPr marL="0" indent="0" algn="ctr">
              <a:buNone/>
            </a:pPr>
            <a:r>
              <a:rPr lang="en-GB" sz="3600" b="1" u="sng" dirty="0" smtClean="0"/>
              <a:t>www.transformworkuk.org/partner</a:t>
            </a:r>
            <a:endParaRPr lang="en-GB" sz="3600" b="1" u="sng" dirty="0"/>
          </a:p>
        </p:txBody>
      </p:sp>
    </p:spTree>
    <p:extLst>
      <p:ext uri="{BB962C8B-B14F-4D97-AF65-F5344CB8AC3E}">
        <p14:creationId xmlns:p14="http://schemas.microsoft.com/office/powerpoint/2010/main" val="1143942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243</TotalTime>
  <Words>388</Words>
  <Application>Microsoft Macintosh PowerPoint</Application>
  <PresentationFormat>On-screen Show (4:3)</PresentationFormat>
  <Paragraphs>58</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Black</vt:lpstr>
      <vt:lpstr>Calibri</vt:lpstr>
      <vt:lpstr>Office Theme</vt:lpstr>
      <vt:lpstr>Towards 1,000 Christian Workplace Groups</vt:lpstr>
      <vt:lpstr>443 Christian Groups:  Current Status</vt:lpstr>
      <vt:lpstr>Towards 1,000 Christian Workplace Groups</vt:lpstr>
      <vt:lpstr>How Partners can help …</vt:lpstr>
      <vt:lpstr>How Partners can help …</vt:lpstr>
      <vt:lpstr>Partner Benefits</vt:lpstr>
      <vt:lpstr>Become a Partner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Coveney</dc:creator>
  <cp:lastModifiedBy>Michael Coveney</cp:lastModifiedBy>
  <cp:revision>55</cp:revision>
  <dcterms:created xsi:type="dcterms:W3CDTF">2015-08-18T07:19:33Z</dcterms:created>
  <dcterms:modified xsi:type="dcterms:W3CDTF">2016-10-18T12:11:12Z</dcterms:modified>
</cp:coreProperties>
</file>